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91" r:id="rId4"/>
    <p:sldId id="293" r:id="rId5"/>
    <p:sldId id="284" r:id="rId6"/>
    <p:sldId id="292" r:id="rId7"/>
    <p:sldId id="294" r:id="rId8"/>
    <p:sldId id="296" r:id="rId9"/>
    <p:sldId id="282" r:id="rId10"/>
    <p:sldId id="298" r:id="rId11"/>
    <p:sldId id="283" r:id="rId12"/>
    <p:sldId id="279" r:id="rId13"/>
    <p:sldId id="285" r:id="rId14"/>
    <p:sldId id="270" r:id="rId15"/>
    <p:sldId id="269" r:id="rId16"/>
    <p:sldId id="295" r:id="rId17"/>
    <p:sldId id="297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smt.cz/vzdelavani/socialni-programy/metodicke-dokumenty-doporuceni-a-pokyn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cherberova@point14.cz" TargetMode="External"/><Relationship Id="rId2" Type="http://schemas.openxmlformats.org/officeDocument/2006/relationships/hyperlink" Target="mailto:hola@point14.cz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birka.cz/sb/2024/52?zalozka=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Nové Návykové látky</a:t>
            </a:r>
            <a:endParaRPr lang="cs-CZ" sz="44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Mgr. Denisa Holá</a:t>
            </a:r>
          </a:p>
          <a:p>
            <a:r>
              <a:rPr lang="cs-CZ" sz="2400" dirty="0" smtClean="0"/>
              <a:t>Mgr. Jana </a:t>
            </a:r>
            <a:r>
              <a:rPr lang="cs-CZ" sz="2400" dirty="0" err="1" smtClean="0"/>
              <a:t>Scherberová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99764"/>
            <a:ext cx="2583786" cy="25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082835"/>
            <a:ext cx="4950181" cy="3721413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t="15180" r="9933" b="9862"/>
          <a:stretch/>
        </p:blipFill>
        <p:spPr bwMode="auto">
          <a:xfrm>
            <a:off x="1436914" y="177860"/>
            <a:ext cx="3174274" cy="2973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90" y="58107"/>
            <a:ext cx="4032971" cy="302472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10" y="58108"/>
            <a:ext cx="4762086" cy="476208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90" y="3265081"/>
            <a:ext cx="40290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CBD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50" y="3711502"/>
            <a:ext cx="3150762" cy="3150762"/>
          </a:xfr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42" y="1226936"/>
            <a:ext cx="3637396" cy="24249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73" y="3969645"/>
            <a:ext cx="2616380" cy="261638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83" y="1593351"/>
            <a:ext cx="2685397" cy="268539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73" y="-250613"/>
            <a:ext cx="2583786" cy="258378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24128" y="2084831"/>
            <a:ext cx="588612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err="1" smtClean="0"/>
              <a:t>canabidiol</a:t>
            </a:r>
            <a:r>
              <a:rPr lang="cs-CZ" sz="2400" dirty="0" smtClean="0"/>
              <a:t>, obsažen </a:t>
            </a:r>
            <a:r>
              <a:rPr lang="cs-CZ" sz="2400" dirty="0"/>
              <a:t>v </a:t>
            </a:r>
            <a:r>
              <a:rPr lang="cs-CZ" sz="2400" dirty="0" smtClean="0"/>
              <a:t>konopí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 prodávané jako extrakty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není psychoaktivní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legální</a:t>
            </a:r>
            <a:r>
              <a:rPr lang="cs-CZ" sz="2400" dirty="0"/>
              <a:t>, prodáván jako doplněk stravy – velká škála účinku (proti zánětu, bolesti, úzkosti, zlepšuje spánek, imunitu, vliv na náladu atd</a:t>
            </a:r>
            <a:r>
              <a:rPr lang="cs-CZ" sz="2400" dirty="0" smtClean="0"/>
              <a:t>.)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není </a:t>
            </a:r>
            <a:r>
              <a:rPr lang="cs-CZ" sz="2400" dirty="0"/>
              <a:t>kontrolována </a:t>
            </a:r>
            <a:r>
              <a:rPr lang="cs-CZ" sz="2400" dirty="0" smtClean="0"/>
              <a:t>kvalita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možné </a:t>
            </a:r>
            <a:r>
              <a:rPr lang="cs-CZ" sz="2400" dirty="0"/>
              <a:t>interakce s psychiatrickými léky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21" y="268430"/>
            <a:ext cx="2532928" cy="19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9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kratom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14" y="1830759"/>
            <a:ext cx="2276856" cy="227685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02" y="618527"/>
            <a:ext cx="3522399" cy="35223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30" y="4276078"/>
            <a:ext cx="3273640" cy="22154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14" y="-302358"/>
            <a:ext cx="2583786" cy="258378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03574" y="1891720"/>
            <a:ext cx="6096000" cy="44984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 v</a:t>
            </a:r>
            <a:r>
              <a:rPr lang="cs-CZ" sz="2000" dirty="0"/>
              <a:t> malé dávce (do 5 gramů) stimulující </a:t>
            </a:r>
            <a:r>
              <a:rPr lang="cs-CZ" sz="2000" dirty="0" smtClean="0"/>
              <a:t>účinky, </a:t>
            </a:r>
            <a:r>
              <a:rPr lang="cs-CZ" sz="2000" dirty="0"/>
              <a:t>zvýšený nárůst </a:t>
            </a:r>
            <a:r>
              <a:rPr lang="cs-CZ" sz="2000" dirty="0" smtClean="0"/>
              <a:t>energie </a:t>
            </a:r>
            <a:r>
              <a:rPr lang="cs-CZ" sz="2000" dirty="0"/>
              <a:t>a euforie, oblíbený u studentů a řidičů kamionů kvůli nárůstu pozornosti a </a:t>
            </a:r>
            <a:r>
              <a:rPr lang="cs-CZ" sz="2000" dirty="0" smtClean="0"/>
              <a:t>koncentrace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 vysoké </a:t>
            </a:r>
            <a:r>
              <a:rPr lang="cs-CZ" sz="2000" dirty="0"/>
              <a:t>dávky (10-15 g) sedativní účinky, </a:t>
            </a:r>
            <a:r>
              <a:rPr lang="cs-CZ" sz="2000" dirty="0" smtClean="0"/>
              <a:t>srovnatelné s opiáty, </a:t>
            </a:r>
            <a:r>
              <a:rPr lang="cs-CZ" sz="2000" dirty="0"/>
              <a:t>uvolnění, zklidnění, celkový 	</a:t>
            </a:r>
            <a:r>
              <a:rPr lang="cs-CZ" sz="2000" dirty="0" smtClean="0"/>
              <a:t>útlum</a:t>
            </a:r>
            <a:r>
              <a:rPr lang="cs-CZ" sz="2000" dirty="0"/>
              <a:t>, </a:t>
            </a:r>
            <a:r>
              <a:rPr lang="cs-CZ" sz="2000" dirty="0" smtClean="0"/>
              <a:t>ospalost,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účinky </a:t>
            </a:r>
            <a:r>
              <a:rPr lang="cs-CZ" sz="2000" dirty="0"/>
              <a:t>až 5 </a:t>
            </a:r>
            <a:r>
              <a:rPr lang="cs-CZ" sz="2000" dirty="0" smtClean="0"/>
              <a:t>hodin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 riziko </a:t>
            </a:r>
            <a:r>
              <a:rPr lang="cs-CZ" sz="2000" dirty="0"/>
              <a:t>předávkování, kombinace s jinými NL, závislost, vyčerpání organismu, </a:t>
            </a:r>
            <a:r>
              <a:rPr lang="cs-CZ" sz="2000" dirty="0" smtClean="0"/>
              <a:t>kolaps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 legální, volně dostupný – </a:t>
            </a:r>
            <a:r>
              <a:rPr lang="cs-CZ" sz="2000" dirty="0" err="1" smtClean="0"/>
              <a:t>eshopy</a:t>
            </a:r>
            <a:r>
              <a:rPr lang="cs-CZ" sz="2000" dirty="0" smtClean="0"/>
              <a:t>, automaty, obchody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652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237744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b="1" dirty="0"/>
              <a:t>Přístup k žákovi s podezřením na užívání </a:t>
            </a:r>
            <a:r>
              <a:rPr lang="cs-CZ" sz="4000" b="1" dirty="0" smtClean="0"/>
              <a:t>NL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737360"/>
            <a:ext cx="9720073" cy="512063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 Nabídnout </a:t>
            </a:r>
            <a:r>
              <a:rPr lang="cs-CZ" sz="2400" dirty="0"/>
              <a:t>„pomocnou </a:t>
            </a:r>
            <a:r>
              <a:rPr lang="cs-CZ" sz="2400" dirty="0" smtClean="0"/>
              <a:t>ruku“.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 Zaměření </a:t>
            </a:r>
            <a:r>
              <a:rPr lang="cs-CZ" sz="2400" dirty="0"/>
              <a:t>na vztah a empatii </a:t>
            </a:r>
            <a:r>
              <a:rPr lang="cs-CZ" sz="2400" dirty="0" smtClean="0"/>
              <a:t>–</a:t>
            </a:r>
            <a:r>
              <a:rPr lang="cs-CZ" sz="2400" dirty="0"/>
              <a:t> </a:t>
            </a:r>
            <a:r>
              <a:rPr lang="cs-CZ" sz="2400" dirty="0" smtClean="0"/>
              <a:t>mladí očekávají</a:t>
            </a:r>
            <a:r>
              <a:rPr lang="cs-CZ" sz="2400" dirty="0"/>
              <a:t>, že se dospělí budou snažit přesvědčit je, aby užívání zastavili, budou je kritizovat nebo trestat za jejich </a:t>
            </a:r>
            <a:r>
              <a:rPr lang="cs-CZ" sz="2400" dirty="0" smtClean="0"/>
              <a:t>chování.</a:t>
            </a:r>
            <a:endParaRPr lang="cs-CZ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 smtClean="0"/>
              <a:t> Respekt </a:t>
            </a:r>
            <a:r>
              <a:rPr lang="cs-CZ" sz="2400" dirty="0"/>
              <a:t>bez tolerance k užívání návykových látek – </a:t>
            </a:r>
            <a:r>
              <a:rPr lang="cs-CZ" sz="2400" dirty="0" smtClean="0"/>
              <a:t>vyvarovat </a:t>
            </a:r>
            <a:r>
              <a:rPr lang="cs-CZ" sz="2400" dirty="0"/>
              <a:t>se snahy přinutit žáka měnit své </a:t>
            </a:r>
            <a:r>
              <a:rPr lang="cs-CZ" sz="2400" dirty="0" smtClean="0"/>
              <a:t>chování</a:t>
            </a:r>
            <a:r>
              <a:rPr lang="cs-CZ" sz="2400" dirty="0"/>
              <a:t> </a:t>
            </a:r>
            <a:r>
              <a:rPr lang="cs-CZ" sz="2400" dirty="0" smtClean="0"/>
              <a:t>– odpor na straně žáka. Odsouzení </a:t>
            </a:r>
            <a:r>
              <a:rPr lang="cs-CZ" sz="2400" dirty="0"/>
              <a:t>takového chování je </a:t>
            </a:r>
            <a:r>
              <a:rPr lang="cs-CZ" sz="2400" dirty="0" smtClean="0"/>
              <a:t>kontraproduktivní</a:t>
            </a:r>
            <a:r>
              <a:rPr lang="cs-CZ" sz="2400" dirty="0"/>
              <a:t>. </a:t>
            </a:r>
            <a:endParaRPr lang="cs-CZ" sz="2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 smtClean="0"/>
              <a:t> Žák vnímán </a:t>
            </a:r>
            <a:r>
              <a:rPr lang="cs-CZ" sz="2400" dirty="0"/>
              <a:t>jako někdo, kdo má určité důvody pro své rozhodnutí založené na tom, jak vidí svět. Je dobré nasměrovat úsilí tak, abychom pochopili a pomohli </a:t>
            </a:r>
            <a:r>
              <a:rPr lang="cs-CZ" sz="2400" dirty="0" smtClean="0"/>
              <a:t>žákovi </a:t>
            </a:r>
            <a:r>
              <a:rPr lang="cs-CZ" sz="2400" dirty="0"/>
              <a:t>vyrovnat se s důsledky jeho rozhodnutí</a:t>
            </a:r>
            <a:r>
              <a:rPr lang="cs-CZ" sz="2400" dirty="0" smtClean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 smtClean="0"/>
              <a:t> Vytvoření </a:t>
            </a:r>
            <a:r>
              <a:rPr lang="cs-CZ" sz="2400" dirty="0"/>
              <a:t>bezpečného prostředí přispívá k otevřenosti a důvěře. Tam, kde nelze zaručit plnou důvěrnost, by měli zaměstnanci školy o těchto limitech se žákem mluvit. Nelze podlamovat důvěru žáka tím, že budeme slibovat něco, co není možné (např. „co řeknu, zůstane jen mezi námi“).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 smtClean="0"/>
              <a:t> Znát </a:t>
            </a:r>
            <a:r>
              <a:rPr lang="cs-CZ" sz="2400" dirty="0"/>
              <a:t>své silné stránky a omezení – </a:t>
            </a:r>
            <a:r>
              <a:rPr lang="cs-CZ" sz="2400" dirty="0" smtClean="0"/>
              <a:t>zvážit </a:t>
            </a:r>
            <a:r>
              <a:rPr lang="cs-CZ" sz="2400" dirty="0"/>
              <a:t>úroveň vlastních znalostí a dovedností, ale i časových možností. Učitelé by měli být v případě potřeby připraveni odkazovat na odbornou pomoc (školní psycholog, školní metodik prevence).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 smtClean="0"/>
              <a:t> Povzbuzení </a:t>
            </a:r>
            <a:r>
              <a:rPr lang="cs-CZ" sz="2400" dirty="0"/>
              <a:t>žáka k přijetí odborné pomoci – v případě potřeby je vhodné odkazovat na odbornou pomoc. Obtížné někoho přesvědčit, aby vyhledal pomoc. Bez toho, aby žák sám chtěl změnu, změna nebude možná. 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 Nabídnout podporu</a:t>
            </a:r>
            <a:r>
              <a:rPr lang="cs-CZ" sz="2400" dirty="0"/>
              <a:t>, např. nabídnout účast na </a:t>
            </a:r>
            <a:r>
              <a:rPr lang="cs-CZ" sz="2400" dirty="0" smtClean="0"/>
              <a:t>poradenství, informovat </a:t>
            </a:r>
            <a:r>
              <a:rPr lang="cs-CZ" sz="2400" dirty="0"/>
              <a:t>o možných přínosech návštěvy poradce. Poradenství může pomoci studentovi ujasnit si své životní cíle a priority, zvláště pokud se cítí, že ztrácí kontrolu nad svým užíváním.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61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854926"/>
            <a:ext cx="9720073" cy="50030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/>
              <a:t> Metodické doporučení </a:t>
            </a:r>
            <a:r>
              <a:rPr lang="cs-CZ" sz="3000" dirty="0"/>
              <a:t>MŠMT </a:t>
            </a:r>
            <a:endParaRPr lang="cs-CZ" sz="3000" dirty="0" smtClean="0"/>
          </a:p>
          <a:p>
            <a:pPr marL="0" indent="0">
              <a:buNone/>
            </a:pPr>
            <a:r>
              <a:rPr lang="cs-CZ" sz="3000" dirty="0">
                <a:hlinkClick r:id="rId2"/>
              </a:rPr>
              <a:t>https://</a:t>
            </a:r>
            <a:r>
              <a:rPr lang="cs-CZ" sz="3000" dirty="0" smtClean="0">
                <a:hlinkClick r:id="rId2"/>
              </a:rPr>
              <a:t>www.msmt.cz/vzdelavani/socialni-programy/metodicke-dokumenty-doporuceni-a-pokyny</a:t>
            </a:r>
            <a:endParaRPr lang="cs-CZ" sz="3000" dirty="0" smtClean="0"/>
          </a:p>
          <a:p>
            <a:pPr marL="0" indent="0">
              <a:buNone/>
            </a:pPr>
            <a:endParaRPr lang="cs-CZ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/>
              <a:t> Veškeré </a:t>
            </a:r>
            <a:r>
              <a:rPr lang="cs-CZ" sz="3000" dirty="0"/>
              <a:t>postupy a opatření by měla mít škola </a:t>
            </a:r>
            <a:r>
              <a:rPr lang="cs-CZ" sz="3000" dirty="0" smtClean="0"/>
              <a:t>zapracována </a:t>
            </a:r>
            <a:r>
              <a:rPr lang="cs-CZ" sz="3000" dirty="0"/>
              <a:t>ve školním řádu a </a:t>
            </a:r>
            <a:r>
              <a:rPr lang="cs-CZ" sz="3000" dirty="0" smtClean="0"/>
              <a:t>krizových plánech.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14" y="-297786"/>
            <a:ext cx="2583786" cy="25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3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ŠMP </a:t>
            </a:r>
            <a:r>
              <a:rPr lang="cs-CZ" dirty="0"/>
              <a:t>- Preventivní program </a:t>
            </a:r>
            <a:r>
              <a:rPr lang="cs-CZ" dirty="0" smtClean="0"/>
              <a:t>školy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specifická x nespecifická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programy selektivní primární prevence externích </a:t>
            </a:r>
            <a:r>
              <a:rPr lang="cs-CZ" dirty="0"/>
              <a:t>odborníků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ŠPP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pedagog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škola – bezpečné klima, krizový plán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14" y="-297786"/>
            <a:ext cx="2583786" cy="25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5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pro práci se třídou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Technika „Kde drogy škodí?“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Práce s dokumentem Česko na drogách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Technika „Reklama na pozitiva/negativa užívání NL“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04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Mgr. Denisa Holá – 777 256 136, </a:t>
            </a:r>
            <a:r>
              <a:rPr lang="cs-CZ" dirty="0" smtClean="0">
                <a:hlinkClick r:id="rId2"/>
              </a:rPr>
              <a:t>hola@point14.cz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Mgr. Jana </a:t>
            </a:r>
            <a:r>
              <a:rPr lang="cs-CZ" dirty="0" err="1" smtClean="0"/>
              <a:t>Scherberová</a:t>
            </a:r>
            <a:r>
              <a:rPr lang="cs-CZ" dirty="0" smtClean="0"/>
              <a:t> – 777 662 222, </a:t>
            </a:r>
            <a:r>
              <a:rPr lang="cs-CZ" dirty="0" smtClean="0">
                <a:hlinkClick r:id="rId3"/>
              </a:rPr>
              <a:t>scherberova@point14.cz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https</a:t>
            </a:r>
            <a:r>
              <a:rPr lang="cs-CZ" dirty="0"/>
              <a:t>://point14.cz/index.html</a:t>
            </a:r>
          </a:p>
        </p:txBody>
      </p:sp>
    </p:spTree>
    <p:extLst>
      <p:ext uri="{BB962C8B-B14F-4D97-AF65-F5344CB8AC3E}">
        <p14:creationId xmlns:p14="http://schemas.microsoft.com/office/powerpoint/2010/main" val="45612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4399764"/>
            <a:ext cx="2583786" cy="25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Peperoncino Sans Doodle" panose="00000500000000000000" pitchFamily="50" charset="-18"/>
              </a:rPr>
              <a:t>Obsah setkání</a:t>
            </a:r>
            <a:endParaRPr lang="cs-CZ" sz="4400" dirty="0">
              <a:latin typeface="Peperoncino Sans Doodle" panose="00000500000000000000" pitchFamily="50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946366"/>
            <a:ext cx="9720073" cy="4362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 Nové drogy – HHC, CBD, </a:t>
            </a:r>
            <a:r>
              <a:rPr lang="cs-CZ" sz="2400" dirty="0" err="1" smtClean="0"/>
              <a:t>kratom</a:t>
            </a:r>
            <a:r>
              <a:rPr lang="cs-CZ" sz="2400" dirty="0" smtClean="0"/>
              <a:t>, nikotinové sáčky, elektronické cigarety, zahřívaný tabák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 Přístup k žákovi s podezřením na užívání NL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 Možnosti školy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 Prevence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 Techniky pro práci se třídou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08" y="-237550"/>
            <a:ext cx="2583786" cy="25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5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52" y="1692588"/>
            <a:ext cx="3667209" cy="276102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Nikotinové sáčky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02" y="77802"/>
            <a:ext cx="3167365" cy="2372467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17" y="4205011"/>
            <a:ext cx="3467270" cy="259710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34" y="-387772"/>
            <a:ext cx="2583786" cy="258378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77458" y="1942854"/>
            <a:ext cx="64594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únor </a:t>
            </a:r>
            <a:r>
              <a:rPr lang="cs-CZ" sz="2400" dirty="0"/>
              <a:t>2023 schválen zákaz prodeje </a:t>
            </a:r>
            <a:r>
              <a:rPr lang="cs-CZ" sz="2400" dirty="0" smtClean="0"/>
              <a:t>nikotinových sáčků </a:t>
            </a:r>
            <a:r>
              <a:rPr lang="cs-CZ" sz="2400" dirty="0"/>
              <a:t>dětem a mladistvým </a:t>
            </a:r>
            <a:endParaRPr lang="cs-CZ" sz="2400" dirty="0" smtClean="0"/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bez obsahu tabáku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max. 12 mg nikotinu v jednom sáčku (uvedeno na obale)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účinky</a:t>
            </a:r>
            <a:r>
              <a:rPr lang="cs-CZ" sz="2400" dirty="0"/>
              <a:t>: tachykardie, únava, pocení, žízeň, závrať, nevolnost, poškození </a:t>
            </a:r>
            <a:r>
              <a:rPr lang="cs-CZ" sz="2400" dirty="0" smtClean="0"/>
              <a:t>trávicího traktu při dlouhodobém </a:t>
            </a:r>
            <a:r>
              <a:rPr lang="cs-CZ" sz="2400" dirty="0"/>
              <a:t>užívání a občasném </a:t>
            </a:r>
            <a:r>
              <a:rPr lang="cs-CZ" sz="2400" dirty="0" smtClean="0"/>
              <a:t>polknutí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předávkování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5956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47" y="4162843"/>
            <a:ext cx="3598174" cy="269515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34" y="-387772"/>
            <a:ext cx="2583786" cy="25837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1" y="0"/>
            <a:ext cx="4207432" cy="31515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31" y="175063"/>
            <a:ext cx="3186431" cy="318643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00" y="3827417"/>
            <a:ext cx="3030583" cy="303058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476"/>
            <a:ext cx="4056945" cy="303879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19" y="1768278"/>
            <a:ext cx="4619072" cy="24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8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Zahřívaný tabák</a:t>
            </a:r>
            <a:endParaRPr lang="cs-CZ" sz="4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34" y="-387772"/>
            <a:ext cx="2583786" cy="258378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1" y="4310743"/>
            <a:ext cx="4245429" cy="254725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64" y="1809176"/>
            <a:ext cx="3339721" cy="250156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8184" y="1959429"/>
            <a:ext cx="9720073" cy="44660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zákaz prodeje ochucených náplní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 </a:t>
            </a:r>
            <a:r>
              <a:rPr lang="cs-CZ" dirty="0" smtClean="0"/>
              <a:t>jiné, ale ne méně škodlivé složení vdechovaného aerosolu</a:t>
            </a:r>
            <a:r>
              <a:rPr lang="cs-CZ" dirty="0"/>
              <a:t> 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osmdesát </a:t>
            </a:r>
            <a:r>
              <a:rPr lang="cs-CZ" dirty="0"/>
              <a:t>sloučenin, které se vyskytují pouze </a:t>
            </a:r>
            <a:r>
              <a:rPr lang="cs-CZ" dirty="0" smtClean="0"/>
              <a:t>v ZT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12 látek, které jsou karcinogeny nebo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potenciální karcinogeny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obdobná rizika jako u klasických cigaret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lákavý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propagace jako zdravé/zdravější alternativy ke </a:t>
            </a:r>
          </a:p>
          <a:p>
            <a:pPr marL="0" indent="0">
              <a:buNone/>
            </a:pPr>
            <a:r>
              <a:rPr lang="cs-CZ" dirty="0" smtClean="0"/>
              <a:t>kouření cigaret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IQOS - I </a:t>
            </a:r>
            <a:r>
              <a:rPr lang="cs-CZ" dirty="0"/>
              <a:t>Quit </a:t>
            </a:r>
            <a:r>
              <a:rPr lang="cs-CZ" dirty="0" err="1"/>
              <a:t>Ordinary</a:t>
            </a:r>
            <a:r>
              <a:rPr lang="cs-CZ" dirty="0"/>
              <a:t> Smoking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02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elektronické cigarety </a:t>
            </a:r>
            <a:endParaRPr lang="cs-CZ" sz="4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34" y="-387772"/>
            <a:ext cx="2583786" cy="2583786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24" y="1994133"/>
            <a:ext cx="4422925" cy="1943999"/>
          </a:xfrm>
        </p:spPr>
      </p:pic>
      <p:sp>
        <p:nvSpPr>
          <p:cNvPr id="3" name="Obdélník 2"/>
          <p:cNvSpPr/>
          <p:nvPr/>
        </p:nvSpPr>
        <p:spPr>
          <a:xfrm>
            <a:off x="755189" y="1926297"/>
            <a:ext cx="645653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 err="1"/>
              <a:t>z</a:t>
            </a:r>
            <a:r>
              <a:rPr lang="cs-CZ" sz="2400" dirty="0" err="1" smtClean="0"/>
              <a:t>novuplnitelné</a:t>
            </a:r>
            <a:r>
              <a:rPr lang="cs-CZ" sz="2400" dirty="0" smtClean="0"/>
              <a:t> x jednorázové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m</a:t>
            </a:r>
            <a:r>
              <a:rPr lang="cs-CZ" sz="2400" dirty="0" smtClean="0"/>
              <a:t>ohou obsahovat formaldehyd</a:t>
            </a:r>
            <a:r>
              <a:rPr lang="cs-CZ" sz="2400" dirty="0"/>
              <a:t>, těžké kovy, syntetická </a:t>
            </a:r>
            <a:r>
              <a:rPr lang="cs-CZ" sz="2400" dirty="0" smtClean="0"/>
              <a:t>dochucovadla – </a:t>
            </a:r>
            <a:r>
              <a:rPr lang="cs-CZ" sz="2400" dirty="0" err="1" smtClean="0"/>
              <a:t>diacetyl</a:t>
            </a:r>
            <a:endParaRPr lang="cs-CZ" sz="24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ú</a:t>
            </a:r>
            <a:r>
              <a:rPr lang="cs-CZ" sz="2400" dirty="0" smtClean="0"/>
              <a:t>činky vdechování </a:t>
            </a:r>
            <a:r>
              <a:rPr lang="cs-CZ" sz="2400" dirty="0" err="1" smtClean="0"/>
              <a:t>propylenglykolu</a:t>
            </a:r>
            <a:r>
              <a:rPr lang="cs-CZ" sz="2400" dirty="0" smtClean="0"/>
              <a:t>, glycerinu na plíce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s i bez obsahu nikotinu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děti nevnímají </a:t>
            </a:r>
            <a:r>
              <a:rPr lang="cs-CZ" sz="2400" dirty="0"/>
              <a:t>e-cigarety jako </a:t>
            </a:r>
            <a:r>
              <a:rPr lang="cs-CZ" sz="2400" dirty="0" smtClean="0"/>
              <a:t>kouření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f</a:t>
            </a:r>
            <a:r>
              <a:rPr lang="cs-CZ" sz="2400" dirty="0" smtClean="0"/>
              <a:t>orma záliby </a:t>
            </a:r>
            <a:r>
              <a:rPr lang="cs-CZ" sz="2400" dirty="0"/>
              <a:t>a statusový symbol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l</a:t>
            </a:r>
            <a:r>
              <a:rPr lang="cs-CZ" sz="2400" dirty="0" smtClean="0"/>
              <a:t>ákavé příchutě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tzv. </a:t>
            </a:r>
            <a:r>
              <a:rPr lang="cs-CZ" sz="2400" dirty="0" err="1"/>
              <a:t>vapovací</a:t>
            </a:r>
            <a:r>
              <a:rPr lang="cs-CZ" sz="2400" dirty="0"/>
              <a:t> triky – videa na </a:t>
            </a:r>
            <a:r>
              <a:rPr lang="cs-CZ" sz="2400" dirty="0" err="1"/>
              <a:t>YouTube</a:t>
            </a: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55" y="4190437"/>
            <a:ext cx="2720460" cy="26605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37" y="4167051"/>
            <a:ext cx="2690949" cy="26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6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48" y="445096"/>
            <a:ext cx="5302644" cy="397110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" y="3524236"/>
            <a:ext cx="4241472" cy="317701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179030"/>
            <a:ext cx="4425505" cy="33582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 </a:t>
            </a:r>
            <a:endParaRPr lang="cs-CZ" sz="4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34" y="-387772"/>
            <a:ext cx="2583786" cy="258378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55189" y="1926297"/>
            <a:ext cx="6456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" y="141078"/>
            <a:ext cx="4357769" cy="369695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47" y="3451592"/>
            <a:ext cx="4417617" cy="3308948"/>
          </a:xfrm>
          <a:prstGeom prst="rect">
            <a:avLst/>
          </a:prstGeom>
        </p:spPr>
      </p:pic>
      <p:pic>
        <p:nvPicPr>
          <p:cNvPr id="16" name="Obrázek 1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0" t="4090" r="16780" b="7828"/>
          <a:stretch/>
        </p:blipFill>
        <p:spPr bwMode="auto">
          <a:xfrm>
            <a:off x="9739312" y="3766085"/>
            <a:ext cx="2009775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603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917361"/>
              </p:ext>
            </p:extLst>
          </p:nvPr>
        </p:nvGraphicFramePr>
        <p:xfrm>
          <a:off x="2" y="1"/>
          <a:ext cx="12191998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2850">
                  <a:extLst>
                    <a:ext uri="{9D8B030D-6E8A-4147-A177-3AD203B41FA5}">
                      <a16:colId xmlns:a16="http://schemas.microsoft.com/office/drawing/2014/main" val="4230287208"/>
                    </a:ext>
                  </a:extLst>
                </a:gridCol>
                <a:gridCol w="3133213">
                  <a:extLst>
                    <a:ext uri="{9D8B030D-6E8A-4147-A177-3AD203B41FA5}">
                      <a16:colId xmlns:a16="http://schemas.microsoft.com/office/drawing/2014/main" val="3523749980"/>
                    </a:ext>
                  </a:extLst>
                </a:gridCol>
                <a:gridCol w="3303640">
                  <a:extLst>
                    <a:ext uri="{9D8B030D-6E8A-4147-A177-3AD203B41FA5}">
                      <a16:colId xmlns:a16="http://schemas.microsoft.com/office/drawing/2014/main" val="971160054"/>
                    </a:ext>
                  </a:extLst>
                </a:gridCol>
                <a:gridCol w="3382295">
                  <a:extLst>
                    <a:ext uri="{9D8B030D-6E8A-4147-A177-3AD203B41FA5}">
                      <a16:colId xmlns:a16="http://schemas.microsoft.com/office/drawing/2014/main" val="2361639607"/>
                    </a:ext>
                  </a:extLst>
                </a:gridCol>
              </a:tblGrid>
              <a:tr h="362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Cigarety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    </a:t>
                      </a:r>
                      <a:r>
                        <a:rPr lang="cs-CZ" sz="2000" dirty="0" smtClean="0">
                          <a:effectLst/>
                        </a:rPr>
                        <a:t>Zahřívaný </a:t>
                      </a:r>
                      <a:r>
                        <a:rPr lang="cs-CZ" sz="2000" dirty="0">
                          <a:effectLst/>
                        </a:rPr>
                        <a:t>tabák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E-cigarety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extLst>
                  <a:ext uri="{0D108BD9-81ED-4DB2-BD59-A6C34878D82A}">
                    <a16:rowId xmlns:a16="http://schemas.microsoft.com/office/drawing/2014/main" val="3043829699"/>
                  </a:ext>
                </a:extLst>
              </a:tr>
              <a:tr h="2501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Chemické látky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4000 z toho 43 prokázaných karcinogenů, </a:t>
                      </a:r>
                      <a:r>
                        <a:rPr lang="cs-CZ" sz="1600" dirty="0" err="1">
                          <a:effectLst/>
                        </a:rPr>
                        <a:t>dibenzantracen</a:t>
                      </a:r>
                      <a:r>
                        <a:rPr lang="cs-CZ" sz="1600" dirty="0">
                          <a:effectLst/>
                        </a:rPr>
                        <a:t>, </a:t>
                      </a:r>
                      <a:r>
                        <a:rPr lang="cs-CZ" sz="1600" dirty="0" err="1">
                          <a:effectLst/>
                        </a:rPr>
                        <a:t>benzo</a:t>
                      </a:r>
                      <a:r>
                        <a:rPr lang="cs-CZ" sz="1600" dirty="0">
                          <a:effectLst/>
                        </a:rPr>
                        <a:t>-a-pyren, </a:t>
                      </a:r>
                      <a:r>
                        <a:rPr lang="cs-CZ" sz="1600" dirty="0" err="1">
                          <a:effectLst/>
                        </a:rPr>
                        <a:t>dimetylnitrosamin</a:t>
                      </a:r>
                      <a:r>
                        <a:rPr lang="cs-CZ" sz="1600" dirty="0">
                          <a:effectLst/>
                        </a:rPr>
                        <a:t>, </a:t>
                      </a:r>
                      <a:r>
                        <a:rPr lang="cs-CZ" sz="1600" dirty="0" err="1">
                          <a:effectLst/>
                        </a:rPr>
                        <a:t>dietylnitrosamin</a:t>
                      </a:r>
                      <a:r>
                        <a:rPr lang="cs-CZ" sz="1600" dirty="0">
                          <a:effectLst/>
                        </a:rPr>
                        <a:t>, vinylchlorid, hydrazin, arsen, kadmium, velké množství potenciálních karcinogenů, mutagenů, alergenů a toxických látek, oxid uhelnatý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stejný počet škodlivých a potenciálně škodlivých látek než cigaretový kouř v nižší koncentraci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osmdesát sloučenin, které se vyskytují pouze v ZT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 látek, které jsou karcinogeny nebo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potenciální karcinogeny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formaldehyd, těžké kovy, syntetická dochucovadla - </a:t>
                      </a:r>
                      <a:r>
                        <a:rPr lang="cs-CZ" sz="1600" dirty="0" err="1">
                          <a:effectLst/>
                        </a:rPr>
                        <a:t>diacetyl</a:t>
                      </a:r>
                      <a:r>
                        <a:rPr lang="cs-CZ" sz="1600" dirty="0">
                          <a:effectLst/>
                        </a:rPr>
                        <a:t>, </a:t>
                      </a:r>
                      <a:r>
                        <a:rPr lang="cs-CZ" sz="1600" dirty="0" err="1">
                          <a:effectLst/>
                        </a:rPr>
                        <a:t>propylenglykol</a:t>
                      </a:r>
                      <a:r>
                        <a:rPr lang="cs-CZ" sz="1600" dirty="0">
                          <a:effectLst/>
                        </a:rPr>
                        <a:t>, glycerin, akrolein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extLst>
                  <a:ext uri="{0D108BD9-81ED-4DB2-BD59-A6C34878D82A}">
                    <a16:rowId xmlns:a16="http://schemas.microsoft.com/office/drawing/2014/main" val="1933796299"/>
                  </a:ext>
                </a:extLst>
              </a:tr>
              <a:tr h="2132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Rizika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prokazatelná příčina </a:t>
                      </a:r>
                      <a:r>
                        <a:rPr lang="cs-CZ" sz="1600" dirty="0" smtClean="0">
                          <a:effectLst/>
                        </a:rPr>
                        <a:t>25</a:t>
                      </a:r>
                      <a:r>
                        <a:rPr lang="cs-CZ" sz="1600" baseline="0" dirty="0" smtClean="0">
                          <a:effectLst/>
                        </a:rPr>
                        <a:t> </a:t>
                      </a:r>
                      <a:r>
                        <a:rPr lang="cs-CZ" sz="1600" dirty="0" smtClean="0">
                          <a:effectLst/>
                        </a:rPr>
                        <a:t>onemocnění</a:t>
                      </a:r>
                      <a:r>
                        <a:rPr lang="cs-CZ" sz="1600" dirty="0">
                          <a:effectLst/>
                        </a:rPr>
                        <a:t>, z nich nejčastější nemoci srdce a cév (infarkt, </a:t>
                      </a:r>
                      <a:r>
                        <a:rPr lang="cs-CZ" sz="1600" dirty="0" err="1">
                          <a:effectLst/>
                        </a:rPr>
                        <a:t>mtrvice</a:t>
                      </a:r>
                      <a:r>
                        <a:rPr lang="cs-CZ" sz="1600" dirty="0">
                          <a:effectLst/>
                        </a:rPr>
                        <a:t>, ateroskleróza), akutní i chronické nemoci plic (astma, CHOPN), až 12 typů zhoubných nádorů, hlavně rakovina plic, hrtanu, slinivky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potřeba dlouhodobých výzkumů, obdobné jako u klasických cigaret, především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potenciál poškození srdce a cév, akutní i chronické nemoci plic (astma, CHOPN)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potřeba dlouhodobých výzkumů, </a:t>
                      </a:r>
                      <a:r>
                        <a:rPr lang="cs-CZ" sz="1600" dirty="0" err="1" smtClean="0">
                          <a:effectLst/>
                        </a:rPr>
                        <a:t>propylenglykol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může ve vysoké dávce během krátké doby způsobit otravu,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podráždění horních dýchacích cest,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dušnost, bolest na hrudi, kašel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astma, rakovina plic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CHOPN, nemoci srdce a cév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extLst>
                  <a:ext uri="{0D108BD9-81ED-4DB2-BD59-A6C34878D82A}">
                    <a16:rowId xmlns:a16="http://schemas.microsoft.com/office/drawing/2014/main" val="3018137020"/>
                  </a:ext>
                </a:extLst>
              </a:tr>
              <a:tr h="1861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Pasivní kouření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nedostatek </a:t>
                      </a:r>
                      <a:r>
                        <a:rPr lang="cs-CZ" sz="1600" dirty="0" smtClean="0">
                          <a:effectLst/>
                        </a:rPr>
                        <a:t>dat,</a:t>
                      </a:r>
                      <a:r>
                        <a:rPr lang="cs-CZ" sz="1600" baseline="0" dirty="0" smtClean="0">
                          <a:effectLst/>
                        </a:rPr>
                        <a:t> </a:t>
                      </a:r>
                      <a:r>
                        <a:rPr lang="cs-CZ" sz="1600" dirty="0" smtClean="0">
                          <a:effectLst/>
                        </a:rPr>
                        <a:t>celkem </a:t>
                      </a:r>
                      <a:r>
                        <a:rPr lang="cs-CZ" sz="1600" dirty="0">
                          <a:effectLst/>
                        </a:rPr>
                        <a:t>37 % lidí, kteří se účastnili výzkumu </a:t>
                      </a:r>
                      <a:r>
                        <a:rPr lang="cs-CZ" sz="1600" dirty="0" smtClean="0">
                          <a:effectLst/>
                        </a:rPr>
                        <a:t>se</a:t>
                      </a:r>
                      <a:r>
                        <a:rPr lang="cs-CZ" sz="1600" baseline="0" dirty="0" smtClean="0">
                          <a:effectLst/>
                        </a:rPr>
                        <a:t> </a:t>
                      </a:r>
                      <a:r>
                        <a:rPr lang="cs-CZ" sz="1600" dirty="0" smtClean="0">
                          <a:effectLst/>
                        </a:rPr>
                        <a:t>cítilo </a:t>
                      </a:r>
                      <a:r>
                        <a:rPr lang="cs-CZ" sz="1600" dirty="0">
                          <a:effectLst/>
                        </a:rPr>
                        <a:t>malátně, trápilo je podráždění očí, bolest v </a:t>
                      </a:r>
                      <a:r>
                        <a:rPr lang="cs-CZ" sz="1600" dirty="0" smtClean="0">
                          <a:effectLst/>
                        </a:rPr>
                        <a:t>krku,</a:t>
                      </a:r>
                      <a:r>
                        <a:rPr lang="cs-CZ" sz="1600" baseline="0" dirty="0" smtClean="0">
                          <a:effectLst/>
                        </a:rPr>
                        <a:t> </a:t>
                      </a:r>
                      <a:r>
                        <a:rPr lang="cs-CZ" sz="1600" dirty="0" smtClean="0">
                          <a:effectLst/>
                        </a:rPr>
                        <a:t>kašel,</a:t>
                      </a:r>
                      <a:r>
                        <a:rPr lang="cs-CZ" sz="1600" baseline="0" dirty="0" smtClean="0">
                          <a:effectLst/>
                        </a:rPr>
                        <a:t> </a:t>
                      </a:r>
                      <a:r>
                        <a:rPr lang="cs-CZ" sz="1600" dirty="0" smtClean="0">
                          <a:effectLst/>
                        </a:rPr>
                        <a:t>nedoporučuje </a:t>
                      </a:r>
                      <a:r>
                        <a:rPr lang="cs-CZ" sz="1600" dirty="0">
                          <a:effectLst/>
                        </a:rPr>
                        <a:t>se vystavení </a:t>
                      </a:r>
                      <a:r>
                        <a:rPr lang="cs-CZ" sz="1600" dirty="0" smtClean="0">
                          <a:effectLst/>
                        </a:rPr>
                        <a:t>aerosolu </a:t>
                      </a:r>
                      <a:r>
                        <a:rPr lang="cs-CZ" sz="1600" dirty="0">
                          <a:effectLst/>
                        </a:rPr>
                        <a:t>lidem trpícím astmatem, CHOPN, nemoci srdce a cév, dětem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nedostatek dat, předpoklad škodlivosti</a:t>
                      </a:r>
                      <a:r>
                        <a:rPr lang="cs-CZ" sz="1600" dirty="0" smtClean="0">
                          <a:effectLst/>
                        </a:rPr>
                        <a:t>, nedoporučuje </a:t>
                      </a:r>
                      <a:r>
                        <a:rPr lang="cs-CZ" sz="1600" dirty="0">
                          <a:effectLst/>
                        </a:rPr>
                        <a:t>se </a:t>
                      </a:r>
                      <a:r>
                        <a:rPr lang="cs-CZ" sz="1600" dirty="0" smtClean="0">
                          <a:effectLst/>
                        </a:rPr>
                        <a:t>vystavení</a:t>
                      </a:r>
                      <a:r>
                        <a:rPr lang="cs-CZ" sz="1600" baseline="0" dirty="0" smtClean="0">
                          <a:effectLst/>
                        </a:rPr>
                        <a:t> aerosolu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lidem trpícím astmatem, CHOPN, nemoci srdce a cév, dětem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28" marR="36728" marT="0" marB="0"/>
                </a:tc>
                <a:extLst>
                  <a:ext uri="{0D108BD9-81ED-4DB2-BD59-A6C34878D82A}">
                    <a16:rowId xmlns:a16="http://schemas.microsoft.com/office/drawing/2014/main" val="86531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07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3307" r="24107" b="7628"/>
          <a:stretch/>
        </p:blipFill>
        <p:spPr bwMode="auto">
          <a:xfrm>
            <a:off x="8326210" y="1244952"/>
            <a:ext cx="3267075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HHC         HHC-P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14" y="-385903"/>
            <a:ext cx="2583786" cy="258378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304" y="1922877"/>
            <a:ext cx="9773296" cy="460855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HHC </a:t>
            </a:r>
            <a:r>
              <a:rPr lang="cs-CZ" dirty="0" err="1" smtClean="0"/>
              <a:t>hexahydrocannabinol</a:t>
            </a:r>
            <a:r>
              <a:rPr lang="cs-CZ" dirty="0" smtClean="0"/>
              <a:t>  </a:t>
            </a:r>
            <a:r>
              <a:rPr lang="cs-CZ" dirty="0"/>
              <a:t>(syntetický derivát </a:t>
            </a:r>
            <a:r>
              <a:rPr lang="cs-CZ" dirty="0" smtClean="0"/>
              <a:t>THC)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HHC-P </a:t>
            </a:r>
            <a:r>
              <a:rPr lang="cs-CZ" dirty="0" err="1" smtClean="0"/>
              <a:t>hexahydrocannabiphorol</a:t>
            </a:r>
            <a:r>
              <a:rPr lang="cs-CZ" dirty="0" smtClean="0"/>
              <a:t> - označované </a:t>
            </a:r>
            <a:r>
              <a:rPr lang="cs-CZ" dirty="0"/>
              <a:t>jako "král všech </a:t>
            </a:r>
            <a:r>
              <a:rPr lang="cs-CZ" dirty="0" err="1"/>
              <a:t>kanabinoidů</a:t>
            </a:r>
            <a:r>
              <a:rPr lang="cs-CZ" dirty="0"/>
              <a:t>", je považováno za mnohem silnější látku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obdobné </a:t>
            </a:r>
            <a:r>
              <a:rPr lang="cs-CZ" dirty="0"/>
              <a:t>účinky i rizika jako </a:t>
            </a:r>
            <a:r>
              <a:rPr lang="cs-CZ" dirty="0" smtClean="0"/>
              <a:t>THC: palpitace, 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paranoa</a:t>
            </a:r>
            <a:r>
              <a:rPr lang="cs-CZ" dirty="0" smtClean="0"/>
              <a:t>, úzkosti, závratě, poruchy vědomí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legální</a:t>
            </a:r>
            <a:r>
              <a:rPr lang="cs-CZ" dirty="0"/>
              <a:t>, volně dostupný (automaty, </a:t>
            </a:r>
            <a:r>
              <a:rPr lang="cs-CZ" dirty="0" err="1" smtClean="0"/>
              <a:t>eshopy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prodávané </a:t>
            </a:r>
            <a:r>
              <a:rPr lang="cs-CZ" dirty="0"/>
              <a:t>jako sběratelský </a:t>
            </a:r>
            <a:r>
              <a:rPr lang="cs-CZ" dirty="0" smtClean="0"/>
              <a:t>předmět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od 6. 3. 2024 nabylo účinnosti </a:t>
            </a:r>
            <a:r>
              <a:rPr lang="cs-CZ" dirty="0"/>
              <a:t>nařízení vlády č.  </a:t>
            </a:r>
            <a:r>
              <a:rPr lang="cs-CZ" dirty="0">
                <a:hlinkClick r:id="rId4"/>
              </a:rPr>
              <a:t>52/2024 Sb</a:t>
            </a:r>
            <a:r>
              <a:rPr lang="cs-CZ" dirty="0" smtClean="0">
                <a:hlinkClick r:id="rId4"/>
              </a:rPr>
              <a:t>.</a:t>
            </a:r>
            <a:r>
              <a:rPr lang="cs-CZ" dirty="0" smtClean="0"/>
              <a:t>  je HHC zařazeno na seznam zakázaných látek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 </a:t>
            </a:r>
            <a:r>
              <a:rPr lang="cs-CZ" dirty="0" smtClean="0"/>
              <a:t>obdobn</a:t>
            </a:r>
            <a:r>
              <a:rPr lang="cs-CZ" dirty="0"/>
              <a:t>ě</a:t>
            </a:r>
            <a:r>
              <a:rPr lang="cs-CZ" dirty="0" smtClean="0"/>
              <a:t> jako u konopí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10 gramů </a:t>
            </a:r>
            <a:r>
              <a:rPr lang="cs-CZ" dirty="0" smtClean="0"/>
              <a:t>a</a:t>
            </a:r>
            <a:r>
              <a:rPr lang="cs-CZ" dirty="0"/>
              <a:t> jeden gram účinné </a:t>
            </a:r>
            <a:r>
              <a:rPr lang="cs-CZ" dirty="0" smtClean="0"/>
              <a:t>látky pro vlastní potřebu přestupek – pokuta až </a:t>
            </a:r>
            <a:r>
              <a:rPr lang="cs-CZ" dirty="0"/>
              <a:t>15 tisíc korun</a:t>
            </a:r>
            <a:r>
              <a:rPr lang="cs-CZ" dirty="0" smtClean="0"/>
              <a:t>,</a:t>
            </a:r>
            <a:r>
              <a:rPr lang="cs-CZ" dirty="0"/>
              <a:t> v případě většího </a:t>
            </a:r>
            <a:r>
              <a:rPr lang="cs-CZ" dirty="0" smtClean="0"/>
              <a:t>množství TČ podle zákona - hrozba </a:t>
            </a:r>
            <a:r>
              <a:rPr lang="cs-CZ" dirty="0"/>
              <a:t>až osm let </a:t>
            </a:r>
            <a:r>
              <a:rPr lang="cs-CZ" dirty="0" smtClean="0"/>
              <a:t>vězení</a:t>
            </a:r>
          </a:p>
          <a:p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2521131" y="1071154"/>
            <a:ext cx="927463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490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Vlastní 1">
      <a:majorFont>
        <a:latin typeface="Peperoncino Sans Doodle"/>
        <a:ea typeface=""/>
        <a:cs typeface=""/>
      </a:majorFont>
      <a:minorFont>
        <a:latin typeface="PT Serif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16153</TotalTime>
  <Words>746</Words>
  <Application>Microsoft Office PowerPoint</Application>
  <PresentationFormat>Širokoúhlá obrazovka</PresentationFormat>
  <Paragraphs>127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Calibri</vt:lpstr>
      <vt:lpstr>Peperoncino Sans Doodle</vt:lpstr>
      <vt:lpstr>PT Serif</vt:lpstr>
      <vt:lpstr>Times New Roman</vt:lpstr>
      <vt:lpstr>Tw Cen MT</vt:lpstr>
      <vt:lpstr>Wingdings</vt:lpstr>
      <vt:lpstr>Wingdings 3</vt:lpstr>
      <vt:lpstr>Integrál</vt:lpstr>
      <vt:lpstr>Nové Návykové látky</vt:lpstr>
      <vt:lpstr>Obsah setkání</vt:lpstr>
      <vt:lpstr>Nikotinové sáčky</vt:lpstr>
      <vt:lpstr>Prezentace aplikace PowerPoint</vt:lpstr>
      <vt:lpstr>Zahřívaný tabák</vt:lpstr>
      <vt:lpstr>elektronické cigarety </vt:lpstr>
      <vt:lpstr> </vt:lpstr>
      <vt:lpstr>Prezentace aplikace PowerPoint</vt:lpstr>
      <vt:lpstr>HHC         HHC-P</vt:lpstr>
      <vt:lpstr>Prezentace aplikace PowerPoint</vt:lpstr>
      <vt:lpstr>CBD</vt:lpstr>
      <vt:lpstr>kratom</vt:lpstr>
      <vt:lpstr>Přístup k žákovi s podezřením na užívání NL</vt:lpstr>
      <vt:lpstr>Možnosti školy</vt:lpstr>
      <vt:lpstr>prevence</vt:lpstr>
      <vt:lpstr>Techniky pro práci se třídou</vt:lpstr>
      <vt:lpstr>Kontakty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116</cp:revision>
  <dcterms:created xsi:type="dcterms:W3CDTF">2023-06-14T09:30:53Z</dcterms:created>
  <dcterms:modified xsi:type="dcterms:W3CDTF">2024-03-07T11:03:11Z</dcterms:modified>
</cp:coreProperties>
</file>